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2" d="100"/>
          <a:sy n="82" d="100"/>
        </p:scale>
        <p:origin x="-147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6B6F4C18-A901-433C-9E40-54D1A3E78873}" type="datetimeFigureOut">
              <a:rPr lang="ar-IQ" smtClean="0"/>
              <a:t>13/07/1446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5FFA871-7556-4CF7-B0B7-C8E47604C68B}"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6B6F4C18-A901-433C-9E40-54D1A3E78873}" type="datetimeFigureOut">
              <a:rPr lang="ar-IQ" smtClean="0"/>
              <a:t>13/07/1446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5FFA871-7556-4CF7-B0B7-C8E47604C68B}"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B6F4C18-A901-433C-9E40-54D1A3E78873}" type="datetimeFigureOut">
              <a:rPr lang="ar-IQ" smtClean="0"/>
              <a:t>13/07/1446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5FFA871-7556-4CF7-B0B7-C8E47604C68B}" type="slidenum">
              <a:rPr lang="ar-IQ" smtClean="0"/>
              <a:t>‹#›</a:t>
            </a:fld>
            <a:endParaRPr lang="ar-IQ"/>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6B6F4C18-A901-433C-9E40-54D1A3E78873}" type="datetimeFigureOut">
              <a:rPr lang="ar-IQ" smtClean="0"/>
              <a:t>13/07/1446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5FFA871-7556-4CF7-B0B7-C8E47604C68B}" type="slidenum">
              <a:rPr lang="ar-IQ" smtClean="0"/>
              <a:t>‹#›</a:t>
            </a:fld>
            <a:endParaRPr lang="ar-IQ"/>
          </a:p>
        </p:txBody>
      </p:sp>
      <p:sp>
        <p:nvSpPr>
          <p:cNvPr id="7" name="Title 6"/>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6B6F4C18-A901-433C-9E40-54D1A3E78873}" type="datetimeFigureOut">
              <a:rPr lang="ar-IQ" smtClean="0"/>
              <a:t>13/07/1446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5FFA871-7556-4CF7-B0B7-C8E47604C68B}"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6B6F4C18-A901-433C-9E40-54D1A3E78873}" type="datetimeFigureOut">
              <a:rPr lang="ar-IQ" smtClean="0"/>
              <a:t>13/07/1446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5FFA871-7556-4CF7-B0B7-C8E47604C68B}" type="slidenum">
              <a:rPr lang="ar-IQ" smtClean="0"/>
              <a:t>‹#›</a:t>
            </a:fld>
            <a:endParaRPr lang="ar-IQ"/>
          </a:p>
        </p:txBody>
      </p:sp>
      <p:sp>
        <p:nvSpPr>
          <p:cNvPr id="9" name="Content Placeholder 8"/>
          <p:cNvSpPr>
            <a:spLocks noGrp="1"/>
          </p:cNvSpPr>
          <p:nvPr>
            <p:ph sz="quarter" idx="13"/>
          </p:nvPr>
        </p:nvSpPr>
        <p:spPr>
          <a:xfrm>
            <a:off x="676655" y="2679192"/>
            <a:ext cx="3822192" cy="34472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6B6F4C18-A901-433C-9E40-54D1A3E78873}" type="datetimeFigureOut">
              <a:rPr lang="ar-IQ" smtClean="0"/>
              <a:t>13/07/1446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5FFA871-7556-4CF7-B0B7-C8E47604C68B}"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6B6F4C18-A901-433C-9E40-54D1A3E78873}" type="datetimeFigureOut">
              <a:rPr lang="ar-IQ" smtClean="0"/>
              <a:t>13/07/1446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5FFA871-7556-4CF7-B0B7-C8E47604C68B}"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B6F4C18-A901-433C-9E40-54D1A3E78873}" type="datetimeFigureOut">
              <a:rPr lang="ar-IQ" smtClean="0"/>
              <a:t>13/07/1446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5FFA871-7556-4CF7-B0B7-C8E47604C68B}"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B6F4C18-A901-433C-9E40-54D1A3E78873}" type="datetimeFigureOut">
              <a:rPr lang="ar-IQ" smtClean="0"/>
              <a:t>13/07/1446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5FFA871-7556-4CF7-B0B7-C8E47604C68B}" type="slidenum">
              <a:rPr lang="ar-IQ" smtClean="0"/>
              <a:t>‹#›</a:t>
            </a:fld>
            <a:endParaRPr lang="ar-IQ"/>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6B6F4C18-A901-433C-9E40-54D1A3E78873}" type="datetimeFigureOut">
              <a:rPr lang="ar-IQ" smtClean="0"/>
              <a:t>13/07/1446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5FFA871-7556-4CF7-B0B7-C8E47604C68B}" type="slidenum">
              <a:rPr lang="ar-IQ" smtClean="0"/>
              <a:t>‹#›</a:t>
            </a:fld>
            <a:endParaRPr lang="ar-IQ"/>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B6F4C18-A901-433C-9E40-54D1A3E78873}" type="datetimeFigureOut">
              <a:rPr lang="ar-IQ" smtClean="0"/>
              <a:t>13/07/1446</a:t>
            </a:fld>
            <a:endParaRPr lang="ar-IQ"/>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ar-IQ"/>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5FFA871-7556-4CF7-B0B7-C8E47604C68B}" type="slidenum">
              <a:rPr lang="ar-IQ" smtClean="0"/>
              <a:t>‹#›</a:t>
            </a:fld>
            <a:endParaRPr lang="ar-IQ"/>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ar-IQ" sz="6000" b="1" dirty="0">
                <a:solidFill>
                  <a:srgbClr val="C00000"/>
                </a:solidFill>
              </a:rPr>
              <a:t>نماذج من الحقوق العامة</a:t>
            </a:r>
            <a:endParaRPr lang="ar-IQ" sz="6000" dirty="0">
              <a:solidFill>
                <a:srgbClr val="C00000"/>
              </a:solidFill>
            </a:endParaRPr>
          </a:p>
        </p:txBody>
      </p:sp>
      <p:sp>
        <p:nvSpPr>
          <p:cNvPr id="3" name="عنوان فرعي 2"/>
          <p:cNvSpPr>
            <a:spLocks noGrp="1"/>
          </p:cNvSpPr>
          <p:nvPr>
            <p:ph type="subTitle" idx="1"/>
          </p:nvPr>
        </p:nvSpPr>
        <p:spPr/>
        <p:txBody>
          <a:bodyPr>
            <a:normAutofit/>
          </a:bodyPr>
          <a:lstStyle/>
          <a:p>
            <a:r>
              <a:rPr lang="ar-IQ" sz="4800" b="1" dirty="0" smtClean="0">
                <a:solidFill>
                  <a:srgbClr val="C00000"/>
                </a:solidFill>
              </a:rPr>
              <a:t>2025/1/13</a:t>
            </a:r>
            <a:endParaRPr lang="ar-IQ" sz="4800" b="1" dirty="0">
              <a:solidFill>
                <a:srgbClr val="C00000"/>
              </a:solidFill>
            </a:endParaRPr>
          </a:p>
        </p:txBody>
      </p:sp>
    </p:spTree>
    <p:extLst>
      <p:ext uri="{BB962C8B-B14F-4D97-AF65-F5344CB8AC3E}">
        <p14:creationId xmlns:p14="http://schemas.microsoft.com/office/powerpoint/2010/main" val="241701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 name="مستطيل 1037"/>
          <p:cNvSpPr/>
          <p:nvPr/>
        </p:nvSpPr>
        <p:spPr>
          <a:xfrm>
            <a:off x="251520" y="197346"/>
            <a:ext cx="8640960" cy="6401753"/>
          </a:xfrm>
          <a:prstGeom prst="rect">
            <a:avLst/>
          </a:prstGeom>
        </p:spPr>
        <p:txBody>
          <a:bodyPr wrap="square">
            <a:spAutoFit/>
          </a:bodyPr>
          <a:lstStyle/>
          <a:p>
            <a:endParaRPr lang="ar-IQ" dirty="0" smtClean="0"/>
          </a:p>
          <a:p>
            <a:endParaRPr lang="ar-IQ" dirty="0"/>
          </a:p>
          <a:p>
            <a:endParaRPr lang="ar-IQ" dirty="0" smtClean="0"/>
          </a:p>
          <a:p>
            <a:endParaRPr lang="ar-IQ" dirty="0"/>
          </a:p>
          <a:p>
            <a:endParaRPr lang="ar-IQ" dirty="0" smtClean="0"/>
          </a:p>
          <a:p>
            <a:pPr algn="justLow"/>
            <a:r>
              <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اولا - حق الحياة : </a:t>
            </a:r>
            <a:r>
              <a:rPr lang="ar-IQ" sz="2000" dirty="0" smtClean="0">
                <a:latin typeface="Calibri" panose="020F0502020204030204" pitchFamily="34" charset="0"/>
                <a:ea typeface="Calibri" panose="020F0502020204030204" pitchFamily="34" charset="0"/>
                <a:cs typeface="Calibri" panose="020F0502020204030204" pitchFamily="34" charset="0"/>
              </a:rPr>
              <a:t>هو من أهم حقوق الانسان إذ يتقدم على الحقوق الاخرى كافة وهي تابعة له من حيث الاهمية، ولذلك على المجتمع والدولة المحافظة على ارواح الناس وحمايتها، وهذا ما نصت عليه اغلب المواثيق الدولية والاقليمية.</a:t>
            </a:r>
          </a:p>
          <a:p>
            <a:pPr algn="justLow"/>
            <a:r>
              <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موقف الدستور العراقي لسنة ٢٠٠٥.</a:t>
            </a:r>
          </a:p>
          <a:p>
            <a:pPr algn="justLow"/>
            <a:r>
              <a:rPr lang="ar-IQ" sz="2000" dirty="0" smtClean="0">
                <a:latin typeface="Calibri" panose="020F0502020204030204" pitchFamily="34" charset="0"/>
                <a:ea typeface="Calibri" panose="020F0502020204030204" pitchFamily="34" charset="0"/>
                <a:cs typeface="Calibri" panose="020F0502020204030204" pitchFamily="34" charset="0"/>
              </a:rPr>
              <a:t>نص الدستور العراقي على حق الحياة بصورة واضحة في المادة (١٥) بقوله </a:t>
            </a:r>
            <a:r>
              <a:rPr lang="ar-IQ" sz="20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 لكل فرد الحق في الحياة والامن والحرية، ولا يجوز الحرمان من هذه الحقوق إلا وفق القانون وبناء على قرار صادر من جهة قضائية مختصة).</a:t>
            </a:r>
          </a:p>
          <a:p>
            <a:pPr algn="justLow"/>
            <a:r>
              <a:rPr lang="ar-IQ" sz="2000" dirty="0" smtClean="0">
                <a:latin typeface="Calibri" panose="020F0502020204030204" pitchFamily="34" charset="0"/>
                <a:ea typeface="Calibri" panose="020F0502020204030204" pitchFamily="34" charset="0"/>
                <a:cs typeface="Calibri" panose="020F0502020204030204" pitchFamily="34" charset="0"/>
              </a:rPr>
              <a:t>ومع القول أن القانون يحمي حق الانسان في الحياة ولا يجوز إزهاق روح أي أنسان إلا بموجب القانون، فهذا يعني أن هذا الحق ممكن أن يسلب من الشخص كاثر لارتكاب جريمة معاقب عليها بالإعدام ، تحقيقاً لمصلحة المجتمع والمحافظة على كيانه.</a:t>
            </a:r>
          </a:p>
          <a:p>
            <a:pPr algn="justLow"/>
            <a:r>
              <a:rPr lang="ar-IQ" sz="2000" dirty="0" smtClean="0">
                <a:latin typeface="Calibri" panose="020F0502020204030204" pitchFamily="34" charset="0"/>
                <a:ea typeface="Calibri" panose="020F0502020204030204" pitchFamily="34" charset="0"/>
                <a:cs typeface="Calibri" panose="020F0502020204030204" pitchFamily="34" charset="0"/>
              </a:rPr>
              <a:t>مع الأخذ بالاعتبار أن هذه العقوبة تكون محددة في نطاق ضيق لبعض الجرائم، هذا من جانب ومن جانب آخر هنالك موانع لتطبيق عقوبة الاعدام، منها موانع وقتية: إذا وجد أن المحكوم عليها حامل، فلا تنفذ إلا بعد مضي أربعة اشهر من تاريخ الوضع"، وكذلك لا يجوز تنفيذ احكام الاعدام في المناسبات والعطل الدينية.</a:t>
            </a:r>
          </a:p>
          <a:p>
            <a:pPr algn="justLow"/>
            <a:r>
              <a:rPr lang="ar-IQ" sz="2000" dirty="0" smtClean="0">
                <a:latin typeface="Calibri" panose="020F0502020204030204" pitchFamily="34" charset="0"/>
                <a:ea typeface="Calibri" panose="020F0502020204030204" pitchFamily="34" charset="0"/>
                <a:cs typeface="Calibri" panose="020F0502020204030204" pitchFamily="34" charset="0"/>
              </a:rPr>
              <a:t>أما الموانع الدائمة فهذا بالنسبة للجرائم السياسية , وكذلك بالنسبة للشخص الذي اتم التاسعة من العمر ولم يتم الثامنة عشر من عمره.</a:t>
            </a:r>
            <a:endParaRPr lang="ar-IQ"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4813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356651"/>
            <a:ext cx="8640960" cy="7017306"/>
          </a:xfrm>
          <a:prstGeom prst="rect">
            <a:avLst/>
          </a:prstGeom>
        </p:spPr>
        <p:txBody>
          <a:bodyPr wrap="square">
            <a:spAutoFit/>
          </a:bodyPr>
          <a:lstStyle/>
          <a:p>
            <a:endParaRPr lang="ar-IQ" dirty="0" smtClean="0"/>
          </a:p>
          <a:p>
            <a:endParaRPr lang="ar-IQ" dirty="0"/>
          </a:p>
          <a:p>
            <a:endParaRPr lang="ar-IQ" dirty="0" smtClean="0"/>
          </a:p>
          <a:p>
            <a:endParaRPr lang="ar-IQ" dirty="0"/>
          </a:p>
          <a:p>
            <a:endParaRPr lang="ar-IQ" dirty="0" smtClean="0"/>
          </a:p>
          <a:p>
            <a:pPr algn="justLow"/>
            <a:endParaRPr lang="ar-IQ" sz="2000" b="1" dirty="0">
              <a:latin typeface="Calibri" panose="020F0502020204030204" pitchFamily="34" charset="0"/>
              <a:ea typeface="Calibri" panose="020F0502020204030204" pitchFamily="34" charset="0"/>
              <a:cs typeface="Calibri" panose="020F0502020204030204" pitchFamily="34" charset="0"/>
            </a:endParaRPr>
          </a:p>
          <a:p>
            <a:pPr algn="justLow"/>
            <a:r>
              <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ثانياً - حق الخصوصية: </a:t>
            </a:r>
            <a:r>
              <a:rPr lang="ar-IQ" sz="2000" b="1" dirty="0" smtClean="0">
                <a:latin typeface="Calibri" panose="020F0502020204030204" pitchFamily="34" charset="0"/>
                <a:ea typeface="Calibri" panose="020F0502020204030204" pitchFamily="34" charset="0"/>
                <a:cs typeface="Calibri" panose="020F0502020204030204" pitchFamily="34" charset="0"/>
              </a:rPr>
              <a:t>لحياة الانسان مظهران الأول اجتماعي ويتمثل بحتمية وجود الانسان في مجتمع منظم يحكمه القانون، والآخر شخصي، يتمثل بحياته الخاصة كفرد له خصوصيته وأسراره التي لا يجب أن يطلع عليها الآخرون بغير أذن وهذا ما يسمى بحق الخصوصية، لذا فكفالة هذا الحق تتطلب صيانة حرمة المساكن وسرية المراسلات.</a:t>
            </a:r>
          </a:p>
          <a:p>
            <a:pPr algn="justLow"/>
            <a:r>
              <a:rPr lang="ar-IQ" sz="2000" b="1" dirty="0" smtClean="0">
                <a:latin typeface="Calibri" panose="020F0502020204030204" pitchFamily="34" charset="0"/>
                <a:ea typeface="Calibri" panose="020F0502020204030204" pitchFamily="34" charset="0"/>
                <a:cs typeface="Calibri" panose="020F0502020204030204" pitchFamily="34" charset="0"/>
              </a:rPr>
              <a:t>إن صيانة حرمة المنزل مسألة بغاية الاهمية، إذ لا خصوصية الإنسان في أي مجتمع أذا لم يحترم مسكنه، لأنه من الاشياء الاساسية في حياة الانسان فلا يمكن الدخول لهذه المساكن دون رضا صاحبها، أما بالنسبة لسرية المراسلات فيراد بها عدم الاطلاع على المراسلات الشخصية بصورها المتعددة أو مصادرتها إلا وفق للقانون، لأنها من خصوصيات الفرد واسراره.</a:t>
            </a:r>
          </a:p>
          <a:p>
            <a:pPr algn="justLow"/>
            <a:endParaRPr lang="ar-IQ" sz="2000" b="1" dirty="0" smtClean="0">
              <a:latin typeface="Calibri" panose="020F0502020204030204" pitchFamily="34" charset="0"/>
              <a:ea typeface="Calibri" panose="020F0502020204030204" pitchFamily="34" charset="0"/>
              <a:cs typeface="Calibri" panose="020F0502020204030204" pitchFamily="34" charset="0"/>
            </a:endParaRPr>
          </a:p>
          <a:p>
            <a:pPr algn="justLow"/>
            <a:r>
              <a:rPr lang="ar-IQ" sz="2000" b="1" dirty="0" smtClean="0">
                <a:latin typeface="Calibri" panose="020F0502020204030204" pitchFamily="34" charset="0"/>
                <a:ea typeface="Calibri" panose="020F0502020204030204" pitchFamily="34" charset="0"/>
                <a:cs typeface="Calibri" panose="020F0502020204030204" pitchFamily="34" charset="0"/>
              </a:rPr>
              <a:t>. </a:t>
            </a:r>
            <a:r>
              <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موقف الدستور العراقي لسنة ۲۰۰٥: </a:t>
            </a:r>
            <a:r>
              <a:rPr lang="ar-IQ" sz="2000" b="1" dirty="0" smtClean="0">
                <a:latin typeface="Calibri" panose="020F0502020204030204" pitchFamily="34" charset="0"/>
                <a:ea typeface="Calibri" panose="020F0502020204030204" pitchFamily="34" charset="0"/>
                <a:cs typeface="Calibri" panose="020F0502020204030204" pitchFamily="34" charset="0"/>
              </a:rPr>
              <a:t>أشار الدستور العراقي على الحق في الخصوصية </a:t>
            </a:r>
            <a:r>
              <a:rPr lang="ar-IQ" sz="2000" b="1" dirty="0" smtClean="0">
                <a:latin typeface="Calibri" panose="020F0502020204030204" pitchFamily="34" charset="0"/>
                <a:ea typeface="Calibri" panose="020F0502020204030204" pitchFamily="34" charset="0"/>
                <a:cs typeface="Calibri" panose="020F0502020204030204" pitchFamily="34" charset="0"/>
              </a:rPr>
              <a:t> في المادة 17وذلك </a:t>
            </a:r>
            <a:r>
              <a:rPr lang="ar-IQ" sz="2000" b="1" dirty="0" smtClean="0">
                <a:latin typeface="Calibri" panose="020F0502020204030204" pitchFamily="34" charset="0"/>
                <a:ea typeface="Calibri" panose="020F0502020204030204" pitchFamily="34" charset="0"/>
                <a:cs typeface="Calibri" panose="020F0502020204030204" pitchFamily="34" charset="0"/>
              </a:rPr>
              <a:t>بنصه ( </a:t>
            </a:r>
            <a:r>
              <a:rPr lang="ar-IQ" sz="20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إن لكل فرد الحق في الخصوصية الشخصية ... وحرمة المساكن مصونة ولا يجوز دخولها أو تفتيشها الا بقرار قضائي ووفقا للقانون</a:t>
            </a:r>
            <a:r>
              <a:rPr lang="ar-IQ" sz="2000" b="1" dirty="0" smtClean="0">
                <a:latin typeface="Calibri" panose="020F0502020204030204" pitchFamily="34" charset="0"/>
                <a:ea typeface="Calibri" panose="020F0502020204030204" pitchFamily="34" charset="0"/>
                <a:cs typeface="Calibri" panose="020F0502020204030204" pitchFamily="34" charset="0"/>
              </a:rPr>
              <a:t>). واشار ايضا في المادة (٤٠) </a:t>
            </a:r>
            <a:r>
              <a:rPr lang="ar-IQ" sz="20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الى الاتصالات والمراسلات بأنواعها ولم يُجيز مراقبتها أو التصنت عليها إلا لضرورة قانونية وأمنية وبقرار قضائي</a:t>
            </a:r>
            <a:r>
              <a:rPr lang="ar-IQ" sz="2000" b="1" dirty="0" smtClean="0">
                <a:latin typeface="Calibri" panose="020F0502020204030204" pitchFamily="34" charset="0"/>
                <a:ea typeface="Calibri" panose="020F0502020204030204" pitchFamily="34" charset="0"/>
                <a:cs typeface="Calibri" panose="020F0502020204030204" pitchFamily="34" charset="0"/>
              </a:rPr>
              <a:t>. إلا أن النص الوارد بخصوص سرية المراسلات محل نظر لان لم يوجب الرجوع لإحكام القانون في حال انتهاك سريتها وإنما اجاز ذلك لضرورة قانونية وأمنية، وهنا يثار تساؤل ماهي الضرورة القانونية؟ وما هي الضرورة الامنية؟، ومن ثم يجوز لسلطات أن تفسر ذلك تفسيرا واسعاً مما يجعل سرية المراسلات تحت رحمة رجال الأمن.</a:t>
            </a:r>
            <a:endParaRPr lang="ar-IQ" sz="20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31159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356651"/>
            <a:ext cx="8640960" cy="7048083"/>
          </a:xfrm>
          <a:prstGeom prst="rect">
            <a:avLst/>
          </a:prstGeom>
        </p:spPr>
        <p:txBody>
          <a:bodyPr wrap="square">
            <a:spAutoFit/>
          </a:bodyPr>
          <a:lstStyle/>
          <a:p>
            <a:endParaRPr lang="ar-IQ" dirty="0" smtClean="0"/>
          </a:p>
          <a:p>
            <a:endParaRPr lang="ar-IQ" dirty="0"/>
          </a:p>
          <a:p>
            <a:endParaRPr lang="ar-IQ" dirty="0" smtClean="0"/>
          </a:p>
          <a:p>
            <a:endParaRPr lang="ar-IQ" dirty="0"/>
          </a:p>
          <a:p>
            <a:pPr algn="justLow"/>
            <a:r>
              <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ثالثاً - حق الجنسية: </a:t>
            </a:r>
            <a:r>
              <a:rPr lang="ar-IQ" sz="2000" b="1" dirty="0" smtClean="0">
                <a:latin typeface="Calibri" panose="020F0502020204030204" pitchFamily="34" charset="0"/>
                <a:ea typeface="Calibri" panose="020F0502020204030204" pitchFamily="34" charset="0"/>
                <a:cs typeface="Calibri" panose="020F0502020204030204" pitchFamily="34" charset="0"/>
              </a:rPr>
              <a:t>لكل إنسان الحق في جنسية تربطه بدولة معينة، لأن حالة </a:t>
            </a:r>
            <a:r>
              <a:rPr lang="ar-IQ" sz="2000" b="1" dirty="0" err="1" smtClean="0">
                <a:latin typeface="Calibri" panose="020F0502020204030204" pitchFamily="34" charset="0"/>
                <a:ea typeface="Calibri" panose="020F0502020204030204" pitchFamily="34" charset="0"/>
                <a:cs typeface="Calibri" panose="020F0502020204030204" pitchFamily="34" charset="0"/>
              </a:rPr>
              <a:t>اللاجنسية</a:t>
            </a:r>
            <a:r>
              <a:rPr lang="ar-IQ" sz="2000" b="1" dirty="0" smtClean="0">
                <a:latin typeface="Calibri" panose="020F0502020204030204" pitchFamily="34" charset="0"/>
                <a:ea typeface="Calibri" panose="020F0502020204030204" pitchFamily="34" charset="0"/>
                <a:cs typeface="Calibri" panose="020F0502020204030204" pitchFamily="34" charset="0"/>
              </a:rPr>
              <a:t> نشار في الحياة ويجب العمل على تفاديها، لكن السؤال هنا ما لمقصود بالجنسية وهل يجوز حرمان الشخص من جنسيته أو تغييرها من أجل الاجابة على ذلك نبتدأ بتعريف الجنسية ومن ثم بيان الاحكام المتعلقة بهذا الموضوع معرجين على موقف الدستور العراقي من ذلك .</a:t>
            </a:r>
          </a:p>
          <a:p>
            <a:pPr algn="justLow"/>
            <a:r>
              <a:rPr lang="ar-IQ" sz="20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تعرف الجنسية </a:t>
            </a:r>
            <a:r>
              <a:rPr lang="ar-IQ" sz="2000" b="1" dirty="0" smtClean="0">
                <a:latin typeface="Calibri" panose="020F0502020204030204" pitchFamily="34" charset="0"/>
                <a:ea typeface="Calibri" panose="020F0502020204030204" pitchFamily="34" charset="0"/>
                <a:cs typeface="Calibri" panose="020F0502020204030204" pitchFamily="34" charset="0"/>
              </a:rPr>
              <a:t>بأنها ( </a:t>
            </a:r>
            <a:r>
              <a:rPr lang="ar-IQ" sz="20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رابطة قانونية سياسية تربط شخصا بدولة</a:t>
            </a:r>
            <a:r>
              <a:rPr lang="ar-IQ" sz="2000" b="1" dirty="0" smtClean="0">
                <a:latin typeface="Calibri" panose="020F0502020204030204" pitchFamily="34" charset="0"/>
                <a:ea typeface="Calibri" panose="020F0502020204030204" pitchFamily="34" charset="0"/>
                <a:cs typeface="Calibri" panose="020F0502020204030204" pitchFamily="34" charset="0"/>
              </a:rPr>
              <a:t>)، فهي رابطة قانونية لأنها ترتب حقوق والتزامات متبادلة بين الشخص والدولة </a:t>
            </a:r>
            <a:r>
              <a:rPr lang="ar-IQ" sz="20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كالحق بالحماية القانونية والتزامه بالأعباء العامة كالخدمة ودفع الضرائب، </a:t>
            </a:r>
            <a:r>
              <a:rPr lang="ar-IQ" sz="2000" b="1" dirty="0" smtClean="0">
                <a:latin typeface="Calibri" panose="020F0502020204030204" pitchFamily="34" charset="0"/>
                <a:ea typeface="Calibri" panose="020F0502020204030204" pitchFamily="34" charset="0"/>
                <a:cs typeface="Calibri" panose="020F0502020204030204" pitchFamily="34" charset="0"/>
              </a:rPr>
              <a:t>وهي رابطة سياسية </a:t>
            </a:r>
            <a:r>
              <a:rPr lang="ar-IQ" sz="20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لأنها تجعل الشخص عضوا في الدولة ومن ثم يختلف مركزه القانوني عن مركز الاجنبي، فحقوق الوطني متعددة مقارنة بالأجنبي ( المشاركة بالحياة السياسية، الحماية.. الخ).</a:t>
            </a:r>
          </a:p>
          <a:p>
            <a:pPr algn="justLow"/>
            <a:r>
              <a:rPr lang="ar-IQ" sz="2000" b="1" dirty="0" smtClean="0">
                <a:latin typeface="Calibri" panose="020F0502020204030204" pitchFamily="34" charset="0"/>
                <a:ea typeface="Calibri" panose="020F0502020204030204" pitchFamily="34" charset="0"/>
                <a:cs typeface="Calibri" panose="020F0502020204030204" pitchFamily="34" charset="0"/>
              </a:rPr>
              <a:t>وتنص المادة ١٥ من الاعلان العالمي لحقوق الانسان </a:t>
            </a:r>
            <a:r>
              <a:rPr lang="ar-IQ" sz="20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على عدم جواز حرمان الشخص من جنسيته دون مسوغ قانوني،</a:t>
            </a:r>
            <a:r>
              <a:rPr lang="ar-IQ" sz="2000" b="1" dirty="0" smtClean="0">
                <a:latin typeface="Calibri" panose="020F0502020204030204" pitchFamily="34" charset="0"/>
                <a:ea typeface="Calibri" panose="020F0502020204030204" pitchFamily="34" charset="0"/>
                <a:cs typeface="Calibri" panose="020F0502020204030204" pitchFamily="34" charset="0"/>
              </a:rPr>
              <a:t> ومن ثم يمكن أن يحرم من جنسيته وبعد ذلك من المبادئ المقبولة في حالتين الأولى منع ازدواج الجنسية، وحرمان الشخص من جنسيته على سبيل العقوبة في الحالة الثانية.</a:t>
            </a:r>
          </a:p>
          <a:p>
            <a:pPr algn="justLow"/>
            <a:endParaRPr lang="ar-IQ" sz="2000" b="1" dirty="0" smtClean="0">
              <a:latin typeface="Calibri" panose="020F0502020204030204" pitchFamily="34" charset="0"/>
              <a:ea typeface="Calibri" panose="020F0502020204030204" pitchFamily="34" charset="0"/>
              <a:cs typeface="Calibri" panose="020F0502020204030204" pitchFamily="34" charset="0"/>
            </a:endParaRPr>
          </a:p>
          <a:p>
            <a:pPr algn="justLow"/>
            <a:r>
              <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موقف الدستور العراقي لسنة ۲۰۰۵:</a:t>
            </a:r>
            <a:r>
              <a:rPr lang="ar-IQ" sz="2000" b="1" dirty="0" smtClean="0">
                <a:latin typeface="Calibri" panose="020F0502020204030204" pitchFamily="34" charset="0"/>
                <a:ea typeface="Calibri" panose="020F0502020204030204" pitchFamily="34" charset="0"/>
                <a:cs typeface="Calibri" panose="020F0502020204030204" pitchFamily="34" charset="0"/>
              </a:rPr>
              <a:t> عالج المشرع الدستور حق الجنسية ضمن المادة (۱۸</a:t>
            </a:r>
            <a:r>
              <a:rPr lang="ar-IQ" sz="2000" b="1" dirty="0" smtClean="0">
                <a:solidFill>
                  <a:srgbClr val="FF0000"/>
                </a:solidFill>
                <a:latin typeface="Calibri" panose="020F0502020204030204" pitchFamily="34" charset="0"/>
                <a:ea typeface="Calibri" panose="020F0502020204030204" pitchFamily="34" charset="0"/>
                <a:cs typeface="Calibri" panose="020F0502020204030204" pitchFamily="34" charset="0"/>
              </a:rPr>
              <a:t>) من الدستور، إذ عد الجنسية العراقية حق لكل عراقي وهي اساس مواطنته</a:t>
            </a:r>
            <a:r>
              <a:rPr lang="ar-IQ" sz="2000" b="1" dirty="0" smtClean="0">
                <a:latin typeface="Calibri" panose="020F0502020204030204" pitchFamily="34" charset="0"/>
                <a:ea typeface="Calibri" panose="020F0502020204030204" pitchFamily="34" charset="0"/>
                <a:cs typeface="Calibri" panose="020F0502020204030204" pitchFamily="34" charset="0"/>
              </a:rPr>
              <a:t>، لكنه اجاز تعدد الجنسية مقرراً بذلك مبدأ التعدد في الجنسية، على الرغم أن اغلب الاتفاقيات الدولية تتجه الى إنهاء مشكلة التعدد، وهذا ما يؤشر تراجعه عن المعايير الدولية، ولم يقتصر الأمر على هذا فما هو المعيار المتبع لتحديد هذه المناصب؟. الشأن بل انه الزم من يتولى منصب (سيادي) أو ( أمني رفيع التخلي عن الجنسية المكتسبة.</a:t>
            </a:r>
            <a:endParaRPr lang="ar-IQ" sz="20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93182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58847"/>
            <a:ext cx="8640960" cy="6786473"/>
          </a:xfrm>
          <a:prstGeom prst="rect">
            <a:avLst/>
          </a:prstGeom>
        </p:spPr>
        <p:txBody>
          <a:bodyPr wrap="square">
            <a:spAutoFit/>
          </a:bodyPr>
          <a:lstStyle/>
          <a:p>
            <a:endParaRPr lang="ar-IQ" dirty="0" smtClean="0"/>
          </a:p>
          <a:p>
            <a:endParaRPr lang="ar-IQ" dirty="0"/>
          </a:p>
          <a:p>
            <a:endParaRPr lang="ar-IQ" dirty="0" smtClean="0"/>
          </a:p>
          <a:p>
            <a:pPr algn="justLow">
              <a:lnSpc>
                <a:spcPct val="150000"/>
              </a:lnSpc>
            </a:pPr>
            <a:r>
              <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رابعاً - حق التظاهر </a:t>
            </a:r>
            <a:r>
              <a:rPr lang="ar-IQ"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 </a:t>
            </a:r>
            <a:r>
              <a:rPr lang="ar-IQ" b="1" dirty="0" smtClean="0">
                <a:latin typeface="Calibri" panose="020F0502020204030204" pitchFamily="34" charset="0"/>
                <a:ea typeface="Calibri" panose="020F0502020204030204" pitchFamily="34" charset="0"/>
                <a:cs typeface="Calibri" panose="020F0502020204030204" pitchFamily="34" charset="0"/>
              </a:rPr>
              <a:t>لا يمكن تصور وجود سلطة في دولة ما من دون وجود من يعارضها في إدارة الحكم، وهذه المعارضة قد تكون مسلحة، وقد تكون سلمية ومن هذه الطرق وأكثرها تأثيراً هي النزول إلى الشارع وممارسة الضغط على الحكام من قبل الشعب من أجل إجبارهم على اتخاذ بعض القرارات التي تصب في مصلحة المواطن وهذا ما يسمى بحق التظاهر او حق التجمع أو الاجتماع، فما المقصود بالتظاهر وماهي أنواعه وما هو موقف الاتفاقيات الدولية والدستور العراقي من هذا الحق؟.</a:t>
            </a:r>
          </a:p>
          <a:p>
            <a:pPr algn="justLow">
              <a:lnSpc>
                <a:spcPct val="150000"/>
              </a:lnSpc>
            </a:pPr>
            <a:r>
              <a:rPr lang="ar-IQ" b="1" dirty="0" smtClean="0">
                <a:latin typeface="Calibri" panose="020F0502020204030204" pitchFamily="34" charset="0"/>
                <a:ea typeface="Calibri" panose="020F0502020204030204" pitchFamily="34" charset="0"/>
                <a:cs typeface="Calibri" panose="020F0502020204030204" pitchFamily="34" charset="0"/>
              </a:rPr>
              <a:t>يقصد بالتظاهر هو حق الأفراد في التجمع في مكان عام ولمدة من الوقت ليعبروا عن الهتافات)، وهذا الحق لا يأخذ شكل واحد وإنما يكون له أنواع عدة أهمها : آرائهم أو المطالبة بمطلب معين، سواء أكان ذلك في صورة خطب أو مناقشات أو عن طريق </a:t>
            </a:r>
            <a:r>
              <a:rPr lang="ar-IQ"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التظاهرات المنظمة </a:t>
            </a:r>
            <a:r>
              <a:rPr lang="ar-IQ" b="1" dirty="0" smtClean="0">
                <a:latin typeface="Calibri" panose="020F0502020204030204" pitchFamily="34" charset="0"/>
                <a:ea typeface="Calibri" panose="020F0502020204030204" pitchFamily="34" charset="0"/>
                <a:cs typeface="Calibri" panose="020F0502020204030204" pitchFamily="34" charset="0"/>
              </a:rPr>
              <a:t>:- وهي التي تكون بموافقات وتراخيص وتحدد غالباً بمكان وزمان، إذ تنطلق من المكان المرسوم لها إلى المكان المخصص لإلقاء الخطب وبيان المطالب، وهذا الشكل نادراً ما يخرج عن الحدود المرسومة له.</a:t>
            </a:r>
          </a:p>
          <a:p>
            <a:pPr algn="justLow">
              <a:lnSpc>
                <a:spcPct val="150000"/>
              </a:lnSpc>
            </a:pPr>
            <a:r>
              <a:rPr lang="ar-IQ"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التظاهرات العفوية :</a:t>
            </a:r>
            <a:r>
              <a:rPr lang="ar-IQ" b="1" dirty="0" smtClean="0">
                <a:latin typeface="Calibri" panose="020F0502020204030204" pitchFamily="34" charset="0"/>
                <a:ea typeface="Calibri" panose="020F0502020204030204" pitchFamily="34" charset="0"/>
                <a:cs typeface="Calibri" panose="020F0502020204030204" pitchFamily="34" charset="0"/>
              </a:rPr>
              <a:t>وهي تلك التي تكون من غير تنظيم أو إعداد مسبقين، وتعبر عن انفعال جماهيري، لذا كثيراً ما يشوبها أعمال الشغب والتخريب.</a:t>
            </a:r>
          </a:p>
          <a:p>
            <a:pPr algn="justLow">
              <a:lnSpc>
                <a:spcPct val="150000"/>
              </a:lnSpc>
            </a:pPr>
            <a:r>
              <a:rPr lang="ar-IQ" b="1" dirty="0" smtClean="0">
                <a:latin typeface="Calibri" panose="020F0502020204030204" pitchFamily="34" charset="0"/>
                <a:ea typeface="Calibri" panose="020F0502020204030204" pitchFamily="34" charset="0"/>
                <a:cs typeface="Calibri" panose="020F0502020204030204" pitchFamily="34" charset="0"/>
              </a:rPr>
              <a:t>ولما كان حق التظاهر من الحقوق الهامة في الحياة والتي تملك خصوصية معينة، لذا كان من اللازم تمييزه عن غيره من بعض الاحوال المشابه له الثورة - الانتفاضة - الانقلاب).</a:t>
            </a:r>
            <a:endParaRPr lang="ar-IQ"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9344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79653"/>
            <a:ext cx="8640960" cy="6463308"/>
          </a:xfrm>
          <a:prstGeom prst="rect">
            <a:avLst/>
          </a:prstGeom>
        </p:spPr>
        <p:txBody>
          <a:bodyPr wrap="square">
            <a:spAutoFit/>
          </a:bodyPr>
          <a:lstStyle/>
          <a:p>
            <a:endParaRPr lang="ar-IQ" b="1" dirty="0" smtClean="0">
              <a:solidFill>
                <a:srgbClr val="C00000"/>
              </a:solidFill>
            </a:endParaRPr>
          </a:p>
          <a:p>
            <a:endParaRPr lang="ar-IQ" b="1" dirty="0">
              <a:solidFill>
                <a:srgbClr val="C00000"/>
              </a:solidFill>
            </a:endParaRPr>
          </a:p>
          <a:p>
            <a:endParaRPr lang="ar-IQ" b="1" dirty="0" smtClean="0">
              <a:solidFill>
                <a:srgbClr val="C00000"/>
              </a:solidFill>
            </a:endParaRPr>
          </a:p>
          <a:p>
            <a:pPr algn="justLow"/>
            <a:endPar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endParaRPr>
          </a:p>
          <a:p>
            <a:pPr algn="justLow"/>
            <a:r>
              <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التظاهر والثورة </a:t>
            </a:r>
            <a:r>
              <a:rPr lang="ar-IQ" sz="2000" b="1" dirty="0" smtClean="0">
                <a:latin typeface="Calibri" panose="020F0502020204030204" pitchFamily="34" charset="0"/>
                <a:ea typeface="Calibri" panose="020F0502020204030204" pitchFamily="34" charset="0"/>
                <a:cs typeface="Calibri" panose="020F0502020204030204" pitchFamily="34" charset="0"/>
              </a:rPr>
              <a:t>الثورة هي التغيير الكامل لجميع المؤسسات والسلطات الحكومية من قبل الشعب لتحقيق طموحات التغيير للنظام السياسي وتوفير الحقوق الكاملة للمجتمع، وتختلف الثورة عن التظاهر في أن الأولى غالباً ما تكون سريعة ومفاجئة وتحقق نتائج جوهرية، بينما التظاهر يحقق نتائج جزئية التي في الغالب تكون محددة من قبل المتظاهرين.</a:t>
            </a:r>
          </a:p>
          <a:p>
            <a:pPr algn="justLow"/>
            <a:r>
              <a:rPr lang="ar-IQ" sz="2000" b="1" dirty="0" smtClean="0">
                <a:solidFill>
                  <a:srgbClr val="C00000"/>
                </a:solidFill>
                <a:latin typeface="Calibri" panose="020F0502020204030204" pitchFamily="34" charset="0"/>
                <a:ea typeface="Calibri" panose="020F0502020204030204" pitchFamily="34" charset="0"/>
                <a:cs typeface="Calibri" panose="020F0502020204030204" pitchFamily="34" charset="0"/>
              </a:rPr>
              <a:t>التظاهر والانتفاضة: </a:t>
            </a:r>
            <a:r>
              <a:rPr lang="ar-IQ" sz="2000" b="1" dirty="0" smtClean="0">
                <a:latin typeface="Calibri" panose="020F0502020204030204" pitchFamily="34" charset="0"/>
                <a:ea typeface="Calibri" panose="020F0502020204030204" pitchFamily="34" charset="0"/>
                <a:cs typeface="Calibri" panose="020F0502020204030204" pitchFamily="34" charset="0"/>
              </a:rPr>
              <a:t>الانتفاضة هي حركة شعبية واسعة لمقاومة الاحتلال أو الظلم عن طريق الاحتجاجات والاضطرابات والاعتصامات. وعليه فالانتفاضة أعم وأشمل من المظاهرة، إذ تعد الأخيرة جزءاً من الانتفاضة.</a:t>
            </a:r>
          </a:p>
          <a:p>
            <a:pPr algn="justLow"/>
            <a:r>
              <a:rPr lang="ar-IQ" sz="2000" b="1" dirty="0" smtClean="0">
                <a:latin typeface="Calibri" panose="020F0502020204030204" pitchFamily="34" charset="0"/>
                <a:ea typeface="Calibri" panose="020F0502020204030204" pitchFamily="34" charset="0"/>
                <a:cs typeface="Calibri" panose="020F0502020204030204" pitchFamily="34" charset="0"/>
              </a:rPr>
              <a:t>التظاهر والانقلاب: الانقلاب هو إزاحة مفاجئة للحكومة بفعل مجموعة تنتمي إلى مؤسسات الدولة عادة ما تكون (المؤسسة العسكرية) وتنصيب سلطة غيرها مدنية أو عسكرية. ويلاحظ أن الفرق بين التظاهر والانقلاب في أن الاخير يهدف الى الاستيلاء على نظام الحكم ( السلطة) بينما التظاهر هدفه إحداث تغيير في الاوضاع القائمة، هذا من جانب ومن جانب آخر التظاهر مصدره الشعب بينما الانقلاب يكون عن طريق إحدى مؤسسات الدولة والذي لا يحتاج بالعادة إلى عدد كبير من الاشخاص وإنما نفوذهم فقط وهذا على خلاف التظاهر.</a:t>
            </a:r>
          </a:p>
          <a:p>
            <a:pPr algn="justLow"/>
            <a:r>
              <a:rPr lang="ar-IQ" sz="2000" b="1" dirty="0" smtClean="0">
                <a:latin typeface="Calibri" panose="020F0502020204030204" pitchFamily="34" charset="0"/>
                <a:ea typeface="Calibri" panose="020F0502020204030204" pitchFamily="34" charset="0"/>
                <a:cs typeface="Calibri" panose="020F0502020204030204" pitchFamily="34" charset="0"/>
              </a:rPr>
              <a:t>وقد أقرت المواثيق الدولية هذا الحق للأفراد، ومنها الاعلان العالمي لحقوق الانسان في المادة العشرين منه، وكذلك العهد الدولي الخاص بالحقوق المدنية والسياسية في المادة (۲۱)، وغيرها من المواثيق الدولية والاقليمية، كالاتفاقية الأوربية لحقوق الانسان والاتفاقية الأمريكية في المادة السادسة عشرة منها.</a:t>
            </a:r>
            <a:endParaRPr lang="ar-IQ" sz="20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045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751344"/>
            <a:ext cx="8640960" cy="6036974"/>
          </a:xfrm>
          <a:prstGeom prst="rect">
            <a:avLst/>
          </a:prstGeom>
        </p:spPr>
        <p:txBody>
          <a:bodyPr wrap="square">
            <a:spAutoFit/>
          </a:bodyPr>
          <a:lstStyle/>
          <a:p>
            <a:pPr algn="justLow">
              <a:lnSpc>
                <a:spcPct val="150000"/>
              </a:lnSpc>
            </a:pPr>
            <a:r>
              <a:rPr lang="ar-IQ" sz="2000" b="1" dirty="0" smtClean="0">
                <a:solidFill>
                  <a:srgbClr val="C00000"/>
                </a:solidFill>
              </a:rPr>
              <a:t>موقف الدستور العراقي من التظاهر: </a:t>
            </a:r>
            <a:r>
              <a:rPr lang="ar-IQ" sz="2000" b="1" dirty="0" smtClean="0"/>
              <a:t>أشار الدستور العراقي لسنة ٢٠٠٥ لحق التظاهر، إن نصت المادة (٣٨ / ثالثا) على أن تكفل الدولة وبما لا يخل بالنظام العام والآداب: ثالثاً - حرية الاجتماع والتظاهر السلمي وتنظم بقانون).</a:t>
            </a:r>
          </a:p>
          <a:p>
            <a:pPr algn="justLow">
              <a:lnSpc>
                <a:spcPct val="150000"/>
              </a:lnSpc>
            </a:pPr>
            <a:r>
              <a:rPr lang="ar-IQ" sz="2000" b="1" dirty="0" smtClean="0"/>
              <a:t> ويلاحظ على هذا النص أمرين:</a:t>
            </a:r>
          </a:p>
          <a:p>
            <a:pPr algn="justLow">
              <a:lnSpc>
                <a:spcPct val="150000"/>
              </a:lnSpc>
            </a:pPr>
            <a:r>
              <a:rPr lang="ar-IQ" sz="2000" b="1" dirty="0" smtClean="0"/>
              <a:t>الأول - اختلاف هذا الدستور مع الدساتير العراقية السابقة، وذلك باشتراطه عدم إخلال التظاهر بالنظام العام والآداب، بينما الدساتير العراقية السابقة اشترطت أن يكون التظاهر في حدود القانون وهذا ما سارت عليه المواثيق الدولية لان عبارة النظام العام والآداب عبارة فضفاضة وقابلة للتأويل، فضلا عن اختلاف مدلول كل منهما باختلاف الزمان والمكان، ومن ثم يكون تفسيرها وفقا لأهواء اصحاب القرار أو الماسكين بالسلطة.</a:t>
            </a:r>
          </a:p>
          <a:p>
            <a:pPr algn="justLow">
              <a:lnSpc>
                <a:spcPct val="150000"/>
              </a:lnSpc>
            </a:pPr>
            <a:r>
              <a:rPr lang="ar-IQ" sz="2000" b="1" dirty="0" smtClean="0"/>
              <a:t>الثاني - إن الدستور أناط تنظيم الاجتماع والتظاهر السلمي للقانون ( التشريع العادي)، لكن لم يصدر لغاية الآن قانون ينظم ذلك، وإنما هناك أمر صادر عن سلطة الائتلاف المؤقتة برقم (۱۹) لسنة 2۰۰٣، يحمل عنوان ( حرية التجمع)، وبين هذا الأمر إجراءات عدة لغرض القيام بالتظاهرات والتي تتلخص بالآتي:</a:t>
            </a:r>
            <a:endParaRPr lang="ar-IQ" sz="2000" b="1" dirty="0"/>
          </a:p>
        </p:txBody>
      </p:sp>
    </p:spTree>
    <p:extLst>
      <p:ext uri="{BB962C8B-B14F-4D97-AF65-F5344CB8AC3E}">
        <p14:creationId xmlns:p14="http://schemas.microsoft.com/office/powerpoint/2010/main" val="3949665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751344"/>
            <a:ext cx="8712968" cy="5262979"/>
          </a:xfrm>
          <a:prstGeom prst="rect">
            <a:avLst/>
          </a:prstGeom>
        </p:spPr>
        <p:txBody>
          <a:bodyPr wrap="square">
            <a:spAutoFit/>
          </a:bodyPr>
          <a:lstStyle/>
          <a:p>
            <a:pPr algn="justLow"/>
            <a:r>
              <a:rPr lang="ar-IQ" sz="2400" b="1" dirty="0" smtClean="0"/>
              <a:t>1- الحصول على تصريح من قائد قوات الائتلاف أو من قائد فرقة أو لواء.</a:t>
            </a:r>
          </a:p>
          <a:p>
            <a:pPr algn="justLow"/>
            <a:r>
              <a:rPr lang="ar-IQ" sz="2400" b="1" dirty="0" smtClean="0"/>
              <a:t>2- تحديد العدد المشارك في التظاهر من سلطة الترخيص.</a:t>
            </a:r>
          </a:p>
          <a:p>
            <a:pPr algn="justLow"/>
            <a:r>
              <a:rPr lang="ar-IQ" sz="2400" b="1" dirty="0" smtClean="0"/>
              <a:t>3-أن لا تتجاوز مدة التظاهر على أربع ساعات.</a:t>
            </a:r>
          </a:p>
          <a:p>
            <a:pPr algn="justLow"/>
            <a:r>
              <a:rPr lang="ar-IQ" sz="2400" b="1" dirty="0" smtClean="0"/>
              <a:t>4- يحظر قانونا عقد مثل هذا الاجتماع أو التجمع أو التجمهر في مكان يبعد أقل من ٥٠٠ متر عن أي مرفق لسلطة الائتلاف المؤقتة أو القوات الائتلاف.</a:t>
            </a:r>
          </a:p>
          <a:p>
            <a:pPr algn="justLow"/>
            <a:r>
              <a:rPr lang="ar-IQ" sz="2400" b="1" dirty="0" smtClean="0"/>
              <a:t>5- يحدد وقت التظاهر من الفترة من الساعة ٧:٣٠ إلى الساعة 9:00 صباحا والفترة من الساعة ٤:٣٠ إلى الساعة ٦:٠٠ بعد الظهر من يوم السبت حتى يوم الخميس باستثناء أيام العطل الرسمية.</a:t>
            </a:r>
          </a:p>
          <a:p>
            <a:pPr algn="justLow"/>
            <a:r>
              <a:rPr lang="ar-IQ" sz="2400" b="1" dirty="0" smtClean="0"/>
              <a:t>ويتضح مما تقدم تعارض هذه الاجراءات مع ما ورد في المواثيق والاتفاقيات الدولية من جانب، ومع المجرى العادي للأمور من جانب آخر، فكيف يمكن تحديد العدد المشارك في التجمع ؟ ، الاعداد التي لا يمكن تقديرها بدقة في حفل زواج فكيف يمكن ذلك في مسيرة أو تجمع تسير في شارع عام؟ فمن الممكن أن ينضم اليها من يشاء فهل يمنع هذا الشخص من المشاركة لكونه خارج العدد المطلوب، هذا الأمر يتنافى ومبادئ الديمقراطية.</a:t>
            </a:r>
            <a:endParaRPr lang="ar-IQ" sz="2400" b="1" dirty="0"/>
          </a:p>
        </p:txBody>
      </p:sp>
    </p:spTree>
    <p:extLst>
      <p:ext uri="{BB962C8B-B14F-4D97-AF65-F5344CB8AC3E}">
        <p14:creationId xmlns:p14="http://schemas.microsoft.com/office/powerpoint/2010/main" val="8527593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شكل موجة">
  <a:themeElements>
    <a:clrScheme name="حركة">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شكل موجة">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كل موجة">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859</TotalTime>
  <Words>1522</Words>
  <Application>Microsoft Office PowerPoint</Application>
  <PresentationFormat>عرض على الشاشة (3:4)‏</PresentationFormat>
  <Paragraphs>57</Paragraphs>
  <Slides>8</Slides>
  <Notes>0</Notes>
  <HiddenSlides>0</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شكل موجة</vt:lpstr>
      <vt:lpstr>نماذج من الحقوق العامة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نماذج من الحقوق العامة</dc:title>
  <dc:creator>intel</dc:creator>
  <cp:lastModifiedBy>intel</cp:lastModifiedBy>
  <cp:revision>7</cp:revision>
  <dcterms:created xsi:type="dcterms:W3CDTF">2025-01-12T17:59:48Z</dcterms:created>
  <dcterms:modified xsi:type="dcterms:W3CDTF">2025-01-13T09:55:35Z</dcterms:modified>
</cp:coreProperties>
</file>